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3" r:id="rId3"/>
    <p:sldId id="519" r:id="rId5"/>
    <p:sldId id="678" r:id="rId6"/>
    <p:sldId id="679" r:id="rId7"/>
    <p:sldId id="680" r:id="rId8"/>
    <p:sldId id="686" r:id="rId9"/>
    <p:sldId id="687" r:id="rId10"/>
    <p:sldId id="688" r:id="rId11"/>
    <p:sldId id="690" r:id="rId12"/>
    <p:sldId id="692" r:id="rId13"/>
    <p:sldId id="694" r:id="rId14"/>
    <p:sldId id="696" r:id="rId15"/>
    <p:sldId id="698" r:id="rId16"/>
    <p:sldId id="699" r:id="rId17"/>
    <p:sldId id="700" r:id="rId18"/>
    <p:sldId id="702" r:id="rId19"/>
    <p:sldId id="701" r:id="rId20"/>
    <p:sldId id="667" r:id="rId21"/>
    <p:sldId id="591" r:id="rId22"/>
    <p:sldId id="592" r:id="rId23"/>
    <p:sldId id="629" r:id="rId24"/>
    <p:sldId id="628" r:id="rId25"/>
    <p:sldId id="630" r:id="rId26"/>
    <p:sldId id="593" r:id="rId27"/>
    <p:sldId id="662" r:id="rId28"/>
    <p:sldId id="664" r:id="rId29"/>
    <p:sldId id="670" r:id="rId30"/>
    <p:sldId id="666" r:id="rId31"/>
    <p:sldId id="566" r:id="rId32"/>
    <p:sldId id="567" r:id="rId33"/>
    <p:sldId id="632" r:id="rId34"/>
    <p:sldId id="571" r:id="rId35"/>
    <p:sldId id="672" r:id="rId36"/>
    <p:sldId id="67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commentAuthors" Target="commentAuthors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nahue\Downloads\PROYECT%20OREN\outcomes\PLO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GB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en-GB" b="1"/>
              <a:t>DIAMETER UM</a:t>
            </a:r>
            <a:endParaRPr lang="en-US" altLang="en-GB" b="1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[PLOT.xlsx]Sheet1!$C$3</c:f>
              <c:strCache>
                <c:ptCount val="1"/>
                <c:pt idx="0">
                  <c:v>AVERAGE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GB"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y"/>
            <c:errBarType val="both"/>
            <c:errValType val="cust"/>
            <c:noEndCap val="0"/>
            <c:plus>
              <c:numRef>
                <c:f>[Book1]Sheet1!$D$4:$D$6</c:f>
                <c:numCache>
                  <c:formatCode>General</c:formatCode>
                  <c:ptCount val="3"/>
                  <c:pt idx="0">
                    <c:v>0.030512127</c:v>
                  </c:pt>
                  <c:pt idx="1">
                    <c:v>0.079853656</c:v>
                  </c:pt>
                  <c:pt idx="2">
                    <c:v>0.095538252</c:v>
                  </c:pt>
                </c:numCache>
              </c:numRef>
            </c:plus>
            <c:minus>
              <c:numRef>
                <c:f>[Book1]Sheet1!$D$4:$D$6</c:f>
                <c:numCache>
                  <c:formatCode>General</c:formatCode>
                  <c:ptCount val="3"/>
                  <c:pt idx="0">
                    <c:v>0.030512127</c:v>
                  </c:pt>
                  <c:pt idx="1">
                    <c:v>0.079853656</c:v>
                  </c:pt>
                  <c:pt idx="2">
                    <c:v>0.095538252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[Book1]Sheet1!$B$4:$B$6</c:f>
              <c:strCache>
                <c:ptCount val="3"/>
                <c:pt idx="0">
                  <c:v>L3 1</c:v>
                </c:pt>
                <c:pt idx="1">
                  <c:v>6H 3</c:v>
                </c:pt>
                <c:pt idx="2">
                  <c:v>12H 4</c:v>
                </c:pt>
              </c:strCache>
            </c:strRef>
          </c:cat>
          <c:val>
            <c:numRef>
              <c:f>[Book1]Sheet1!$C$4:$C$6</c:f>
              <c:numCache>
                <c:formatCode>General</c:formatCode>
                <c:ptCount val="3"/>
                <c:pt idx="0">
                  <c:v>0.276679799</c:v>
                </c:pt>
                <c:pt idx="1">
                  <c:v>0.485182959</c:v>
                </c:pt>
                <c:pt idx="2">
                  <c:v>0.53659999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67965975"/>
        <c:axId val="151865785"/>
      </c:lineChart>
      <c:catAx>
        <c:axId val="667965975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GB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en-GB" b="1"/>
                  <a:t>TIME</a:t>
                </a:r>
                <a:endParaRPr lang="en-US" altLang="en-GB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GB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51865785"/>
        <c:crosses val="autoZero"/>
        <c:auto val="1"/>
        <c:lblAlgn val="ctr"/>
        <c:lblOffset val="100"/>
        <c:noMultiLvlLbl val="0"/>
      </c:catAx>
      <c:valAx>
        <c:axId val="15186578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GB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en-GB" b="1"/>
                  <a:t>DIAMETER UM</a:t>
                </a:r>
                <a:endParaRPr lang="en-US" altLang="en-GB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GB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67965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GB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GB"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92e2cef3-9a8d-45ed-aa1b-b7e15762b657}"/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GB" b="1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05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dk1"/>
    </cs:fontRef>
    <cs:spPr>
      <a:ln w="9525">
        <a:solidFill>
          <a:schemeClr val="phClr"/>
        </a:solidFill>
      </a:ln>
      <a:effectLst/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4940300"/>
            <a:ext cx="10949517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38.png"/><Relationship Id="rId13" Type="http://schemas.openxmlformats.org/officeDocument/2006/relationships/image" Target="../media/image37.png"/><Relationship Id="rId12" Type="http://schemas.openxmlformats.org/officeDocument/2006/relationships/image" Target="../media/image36.png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43.png"/><Relationship Id="rId15" Type="http://schemas.openxmlformats.org/officeDocument/2006/relationships/image" Target="../media/image30.png"/><Relationship Id="rId14" Type="http://schemas.openxmlformats.org/officeDocument/2006/relationships/image" Target="../media/image29.png"/><Relationship Id="rId13" Type="http://schemas.openxmlformats.org/officeDocument/2006/relationships/image" Target="../media/image28.png"/><Relationship Id="rId12" Type="http://schemas.openxmlformats.org/officeDocument/2006/relationships/image" Target="../media/image27.png"/><Relationship Id="rId11" Type="http://schemas.openxmlformats.org/officeDocument/2006/relationships/image" Target="../media/image25.png"/><Relationship Id="rId10" Type="http://schemas.openxmlformats.org/officeDocument/2006/relationships/image" Target="../media/image42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3" Type="http://schemas.openxmlformats.org/officeDocument/2006/relationships/tags" Target="../tags/tag3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3.png"/><Relationship Id="rId3" Type="http://schemas.openxmlformats.org/officeDocument/2006/relationships/tags" Target="../tags/tag4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tags" Target="../tags/tag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8.png"/><Relationship Id="rId3" Type="http://schemas.openxmlformats.org/officeDocument/2006/relationships/tags" Target="../tags/tag6.xml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1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4695" y="1720850"/>
            <a:ext cx="10338435" cy="2900680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Image Segmentation and Quantification of Lysosomes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manual.VS. automatic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4/12/2025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320" y="847090"/>
            <a:ext cx="10087610" cy="5855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METRICS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115" y="913765"/>
            <a:ext cx="4476750" cy="580072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889250" y="1629410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3236595" y="4562475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14625" y="5721350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335" y="1747520"/>
            <a:ext cx="2085975" cy="18002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345" y="1137920"/>
            <a:ext cx="2343150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870" y="1325245"/>
            <a:ext cx="2352675" cy="6762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300" y="1812290"/>
            <a:ext cx="2324100" cy="62865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7808595" y="2545715"/>
            <a:ext cx="1306195" cy="3937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4490" y="2319020"/>
            <a:ext cx="2343150" cy="6572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7060" y="2505710"/>
            <a:ext cx="2419350" cy="66675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7923530" y="2799715"/>
            <a:ext cx="882015" cy="6858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0905" y="3491230"/>
            <a:ext cx="2409825" cy="638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1435" y="3237230"/>
            <a:ext cx="23717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METRICS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0675" y="2153285"/>
            <a:ext cx="1466850" cy="1123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2733675"/>
            <a:ext cx="1885950" cy="1390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780" y="1668780"/>
            <a:ext cx="2362200" cy="695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15" y="1725930"/>
            <a:ext cx="2352675" cy="638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010" y="2882900"/>
            <a:ext cx="2419350" cy="647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185" y="3137535"/>
            <a:ext cx="2419350" cy="6191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635" y="3842385"/>
            <a:ext cx="2343150" cy="638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5795" y="4760595"/>
            <a:ext cx="2314575" cy="61912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8919210" y="3655060"/>
            <a:ext cx="347345" cy="10998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635" y="2914650"/>
            <a:ext cx="2409825" cy="6477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9362440" y="2432050"/>
            <a:ext cx="424815" cy="47879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87255" y="2044065"/>
            <a:ext cx="2295525" cy="5905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4495" y="1334135"/>
            <a:ext cx="2314575" cy="647700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9116695" y="1981835"/>
            <a:ext cx="146685" cy="94805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6535" y="2202815"/>
            <a:ext cx="2352675" cy="65722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6505" y="3890645"/>
            <a:ext cx="2333625" cy="628650"/>
          </a:xfrm>
          <a:prstGeom prst="rect">
            <a:avLst/>
          </a:prstGeom>
        </p:spPr>
      </p:pic>
      <p:cxnSp>
        <p:nvCxnSpPr>
          <p:cNvPr id="35" name="Straight Arrow Connector 34"/>
          <p:cNvCxnSpPr>
            <a:endCxn id="34" idx="0"/>
          </p:cNvCxnSpPr>
          <p:nvPr/>
        </p:nvCxnSpPr>
        <p:spPr>
          <a:xfrm flipH="1">
            <a:off x="7493635" y="3380105"/>
            <a:ext cx="1202055" cy="51054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90870" y="2933700"/>
            <a:ext cx="2333625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>
                <a:solidFill>
                  <a:srgbClr val="FF0000"/>
                </a:solidFill>
              </a:rPr>
              <a:t>MANUAL.vs.AUTOMATIC</a:t>
            </a:r>
            <a:endParaRPr lang="en-GB" altLang="en-US" b="1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19530"/>
            <a:ext cx="3872865" cy="4218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995" y="1319530"/>
            <a:ext cx="3997325" cy="4219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085" y="1319530"/>
            <a:ext cx="3871595" cy="42195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>
                <a:solidFill>
                  <a:srgbClr val="FF0000"/>
                </a:solidFill>
              </a:rPr>
              <a:t>MANUAL.vs.AUTOMATIC</a:t>
            </a:r>
            <a:endParaRPr lang="en-GB" altLang="en-US" b="1">
              <a:solidFill>
                <a:srgbClr val="FF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773430"/>
            <a:ext cx="4395470" cy="3206115"/>
            <a:chOff x="8962" y="2101"/>
            <a:chExt cx="10065" cy="637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323" y="4305"/>
              <a:ext cx="2970" cy="219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01" y="6051"/>
              <a:ext cx="3690" cy="10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17" y="7497"/>
              <a:ext cx="3645" cy="975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 flipH="1">
              <a:off x="14046" y="5756"/>
              <a:ext cx="547" cy="173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01" y="4590"/>
              <a:ext cx="3795" cy="1020"/>
            </a:xfrm>
            <a:prstGeom prst="rect">
              <a:avLst/>
            </a:prstGeom>
          </p:spPr>
        </p:pic>
        <p:cxnSp>
          <p:nvCxnSpPr>
            <p:cNvPr id="29" name="Straight Arrow Connector 28"/>
            <p:cNvCxnSpPr/>
            <p:nvPr/>
          </p:nvCxnSpPr>
          <p:spPr>
            <a:xfrm flipV="1">
              <a:off x="14744" y="3830"/>
              <a:ext cx="669" cy="754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13" y="3219"/>
              <a:ext cx="3615" cy="93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37" y="2101"/>
              <a:ext cx="3645" cy="1020"/>
            </a:xfrm>
            <a:prstGeom prst="rect">
              <a:avLst/>
            </a:prstGeom>
          </p:spPr>
        </p:pic>
        <p:cxnSp>
          <p:nvCxnSpPr>
            <p:cNvPr id="32" name="Straight Arrow Connector 31"/>
            <p:cNvCxnSpPr/>
            <p:nvPr/>
          </p:nvCxnSpPr>
          <p:spPr>
            <a:xfrm flipV="1">
              <a:off x="14357" y="3121"/>
              <a:ext cx="231" cy="1493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41" y="3469"/>
              <a:ext cx="3705" cy="1035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63" y="6127"/>
              <a:ext cx="3675" cy="990"/>
            </a:xfrm>
            <a:prstGeom prst="rect">
              <a:avLst/>
            </a:prstGeom>
          </p:spPr>
        </p:pic>
        <p:cxnSp>
          <p:nvCxnSpPr>
            <p:cNvPr id="35" name="Straight Arrow Connector 34"/>
            <p:cNvCxnSpPr>
              <a:endCxn id="34" idx="0"/>
            </p:cNvCxnSpPr>
            <p:nvPr/>
          </p:nvCxnSpPr>
          <p:spPr>
            <a:xfrm flipH="1">
              <a:off x="11801" y="5323"/>
              <a:ext cx="1893" cy="804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62" y="4620"/>
              <a:ext cx="3675" cy="99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915" y="4059555"/>
            <a:ext cx="3591560" cy="261556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375275" y="1030605"/>
            <a:ext cx="5380990" cy="2087245"/>
            <a:chOff x="-326" y="2628"/>
            <a:chExt cx="8474" cy="328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05" y="3391"/>
              <a:ext cx="2310" cy="177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28" y="2628"/>
              <a:ext cx="3720" cy="109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9" y="2718"/>
              <a:ext cx="3705" cy="100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326" y="4540"/>
              <a:ext cx="3810" cy="102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731" y="4941"/>
              <a:ext cx="3810" cy="975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5245" y="3208655"/>
            <a:ext cx="3850005" cy="3532505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1619885" y="436880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880235" y="512762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2936240" y="425640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3624580" y="449580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3884930" y="504126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3884930" y="579818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3102610" y="587502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>
                <a:solidFill>
                  <a:srgbClr val="FF0000"/>
                </a:solidFill>
                <a:sym typeface="+mn-ea"/>
              </a:rPr>
              <a:t>MANUAL.vs.AUTOMATIC</a:t>
            </a:r>
            <a:endParaRPr lang="en-GB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612140" y="935355"/>
            <a:ext cx="6471920" cy="2990850"/>
            <a:chOff x="8574" y="1792"/>
            <a:chExt cx="10192" cy="471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621" y="2752"/>
              <a:ext cx="3285" cy="283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7" y="1792"/>
              <a:ext cx="3690" cy="96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2" y="2087"/>
              <a:ext cx="3705" cy="106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80" y="2854"/>
              <a:ext cx="3660" cy="990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 flipH="1">
              <a:off x="12297" y="4009"/>
              <a:ext cx="2057" cy="6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74" y="3652"/>
              <a:ext cx="3690" cy="103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56" y="3946"/>
              <a:ext cx="3810" cy="1050"/>
            </a:xfrm>
            <a:prstGeom prst="rect">
              <a:avLst/>
            </a:prstGeom>
          </p:spPr>
        </p:pic>
        <p:cxnSp>
          <p:nvCxnSpPr>
            <p:cNvPr id="23" name="Straight Arrow Connector 22"/>
            <p:cNvCxnSpPr/>
            <p:nvPr/>
          </p:nvCxnSpPr>
          <p:spPr>
            <a:xfrm flipH="1">
              <a:off x="12478" y="4409"/>
              <a:ext cx="1389" cy="108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03" y="5498"/>
              <a:ext cx="3795" cy="100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081" y="5098"/>
              <a:ext cx="3735" cy="975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9885" y="1544955"/>
            <a:ext cx="3895725" cy="4330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DATASETS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125" y="1118870"/>
            <a:ext cx="8239125" cy="4619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275" y="1719580"/>
            <a:ext cx="2667000" cy="104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445" y="3289935"/>
            <a:ext cx="1724025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520" y="4821555"/>
            <a:ext cx="1762125" cy="514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55" y="271335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GB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2440" y="841375"/>
            <a:ext cx="11247120" cy="5701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445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67385"/>
            <a:ext cx="10972800" cy="4953000"/>
          </a:xfrm>
        </p:spPr>
        <p:txBody>
          <a:bodyPr/>
          <a:p>
            <a:pPr>
              <a:buFont typeface="Wingdings" panose="05000000000000000000" charset="0"/>
              <a:buChar char="ü"/>
            </a:pPr>
            <a:r>
              <a:rPr lang="en-US" altLang="en-GB" sz="2400">
                <a:effectLst/>
                <a:sym typeface="+mn-ea"/>
              </a:rPr>
              <a:t>40A_UAS-TMEM1923x-HA x 71G10 40A MARCM_L3_1_Airy_010724</a:t>
            </a:r>
            <a:endParaRPr lang="en-US" altLang="en-GB" sz="2400">
              <a:effectLst/>
              <a:sym typeface="+mn-ea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400">
                <a:sym typeface="+mn-ea"/>
              </a:rPr>
              <a:t>Airy scan_40A_UAS-TMEM-HA_CB_0h_1_051222</a:t>
            </a:r>
            <a:endParaRPr lang="en-US" altLang="en-GB" sz="2400"/>
          </a:p>
          <a:p>
            <a:pPr>
              <a:buFont typeface="Wingdings" panose="05000000000000000000" charset="0"/>
              <a:buChar char="ü"/>
            </a:pPr>
            <a:r>
              <a:rPr lang="en-US" altLang="en-GB" sz="2400">
                <a:sym typeface="+mn-ea"/>
              </a:rPr>
              <a:t>Airy scan_40A_UAS-TMEM-HA_CB_0h_2_051222</a:t>
            </a:r>
            <a:endParaRPr lang="en-US" altLang="en-GB" sz="2400"/>
          </a:p>
          <a:p>
            <a:pPr>
              <a:buFont typeface="Wingdings" panose="05000000000000000000" charset="0"/>
              <a:buChar char="ü"/>
            </a:pPr>
            <a:r>
              <a:rPr lang="en-US" altLang="en-GB" sz="2400">
                <a:sym typeface="+mn-ea"/>
              </a:rPr>
              <a:t>Airy scan_40A_UAS-TMEM-HA_CB_4h_1_051222</a:t>
            </a:r>
            <a:endParaRPr lang="en-US" altLang="en-GB" sz="2400"/>
          </a:p>
          <a:p>
            <a:pPr>
              <a:buFont typeface="Wingdings" panose="05000000000000000000" charset="0"/>
              <a:buChar char="ü"/>
            </a:pPr>
            <a:r>
              <a:rPr lang="en-US" altLang="en-GB" sz="2400">
                <a:sym typeface="+mn-ea"/>
              </a:rPr>
              <a:t>Airy scan_40A_UAS-TMEM-HA_CB_4h_2_051222</a:t>
            </a:r>
            <a:endParaRPr lang="en-US" altLang="en-GB" sz="2400"/>
          </a:p>
          <a:p>
            <a:pPr>
              <a:buFont typeface="Wingdings" panose="05000000000000000000" charset="0"/>
              <a:buChar char="ü"/>
            </a:pPr>
            <a:r>
              <a:rPr lang="en-US" altLang="en-GB" sz="2400"/>
              <a:t>TMEM-HA 6h CB airy_3_170722</a:t>
            </a:r>
            <a:endParaRPr lang="en-US" altLang="en-GB" sz="2400"/>
          </a:p>
          <a:p>
            <a:pPr>
              <a:buFont typeface="Wingdings" panose="05000000000000000000" charset="0"/>
              <a:buChar char="ü"/>
            </a:pPr>
            <a:r>
              <a:rPr lang="en-US" altLang="en-GB" sz="2400"/>
              <a:t>40A_UAS-TMEM192-3xHA x 40A 71G10 MARCM_around 12h - for quantification_4 Airy-CBs_300425</a:t>
            </a:r>
            <a:endParaRPr lang="en-US" altLang="en-GB" sz="2400"/>
          </a:p>
          <a:p>
            <a:pPr>
              <a:buFont typeface="Wingdings" panose="05000000000000000000" charset="0"/>
              <a:buChar char="ü"/>
            </a:pPr>
            <a:r>
              <a:rPr lang="en-US" altLang="en-GB" sz="2400">
                <a:solidFill>
                  <a:schemeClr val="tx1"/>
                </a:solidFill>
                <a:effectLst/>
              </a:rPr>
              <a:t>40A_UAS-TMEM192-3xHA x 40A 71G10 MARCM_around 12h - for quantification_3 Airy-CBs_300425</a:t>
            </a:r>
            <a:endParaRPr lang="en-US" altLang="en-GB" sz="2400">
              <a:solidFill>
                <a:schemeClr val="tx1"/>
              </a:solidFill>
              <a:effectLst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40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879475"/>
            <a:ext cx="9933940" cy="57664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842895" y="1575435"/>
            <a:ext cx="554355" cy="5219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516370" y="147764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10305" y="294449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6373495" y="2338070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83150" y="4179570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7416800" y="318706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373495" y="4179570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60565" y="479361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096000" y="549465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516120" y="5010150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MANUAL.vs.AUTOMATIC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" y="773430"/>
            <a:ext cx="3042285" cy="34975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10" y="2469515"/>
            <a:ext cx="4435475" cy="297116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0" y="1866900"/>
            <a:ext cx="2178685" cy="357378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520" y="773430"/>
            <a:ext cx="3456940" cy="167195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310" y="4271010"/>
            <a:ext cx="3781425" cy="23558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MANUAL.vs.AUTOMATIC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7640" y="1741170"/>
            <a:ext cx="9317355" cy="40297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4165600" y="2983865"/>
            <a:ext cx="685165" cy="758190"/>
          </a:xfrm>
          <a:prstGeom prst="rightArrow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32790"/>
            <a:ext cx="4161155" cy="612521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190" y="883285"/>
            <a:ext cx="4552950" cy="562927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765" y="775970"/>
            <a:ext cx="4524375" cy="1047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2810" y="883285"/>
            <a:ext cx="2038350" cy="8382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0275" y="2058035"/>
            <a:ext cx="1762125" cy="67627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0275" y="3292475"/>
            <a:ext cx="1771650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542925" y="292862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37719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DETECTION VIDEO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161540"/>
            <a:ext cx="12192000" cy="2534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9425" y="18034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920" y="1050290"/>
            <a:ext cx="9309100" cy="5403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1414760" cy="582930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MANUAL.vs.AUTOMATIC + DATASET LYSOSOMES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26" name="Table 25"/>
          <p:cNvGraphicFramePr/>
          <p:nvPr>
            <p:custDataLst>
              <p:tags r:id="rId1"/>
            </p:custDataLst>
          </p:nvPr>
        </p:nvGraphicFramePr>
        <p:xfrm>
          <a:off x="6000115" y="1689100"/>
          <a:ext cx="619252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130"/>
                <a:gridCol w="1548130"/>
                <a:gridCol w="1548130"/>
                <a:gridCol w="1548130"/>
              </a:tblGrid>
              <a:tr h="1188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N CELL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ID LYSOSOMES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MANUAL  DIAMETER UM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AUTOMATIC DIAMETER UM</a:t>
                      </a:r>
                      <a:endParaRPr lang="en-US" altLang="en-GB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3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1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0.504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0.45   </a:t>
                      </a:r>
                      <a:endParaRPr lang="en-US" altLang="en-GB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3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2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 0.412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0.39</a:t>
                      </a:r>
                      <a:endParaRPr lang="en-US" altLang="en-GB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3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3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0.366</a:t>
                      </a:r>
                      <a:endParaRPr lang="en-GB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0.391     </a:t>
                      </a:r>
                      <a:endParaRPr lang="en-US" altLang="en-GB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5" y="773430"/>
            <a:ext cx="5250815" cy="48418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107555" y="1112520"/>
            <a:ext cx="3978275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en-GB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CELL, 3 LYSOSOMES</a:t>
            </a:r>
            <a:endParaRPr lang="en-US" altLang="en-GB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420" y="5615305"/>
            <a:ext cx="8677275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020" y="4353560"/>
            <a:ext cx="2495550" cy="10858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24511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DETECTION VIDEO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66470" y="616585"/>
            <a:ext cx="10125710" cy="5981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92480" y="30480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49270" y="762000"/>
            <a:ext cx="4578350" cy="5902960"/>
            <a:chOff x="1294" y="1291"/>
            <a:chExt cx="7210" cy="929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94" y="1291"/>
              <a:ext cx="7210" cy="9297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5363" y="6612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39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3649" y="1760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2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984" y="9633"/>
              <a:ext cx="1045" cy="66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65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421" y="7714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38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363" y="4201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35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090" y="3167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18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945" y="976630"/>
            <a:ext cx="3895725" cy="52959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190" y="1106805"/>
            <a:ext cx="3660140" cy="34804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445" y="976630"/>
            <a:ext cx="2771775" cy="5305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7545" y="1160780"/>
            <a:ext cx="8855710" cy="4312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US" altLang="en-GB" b="1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0" y="960120"/>
            <a:ext cx="8029575" cy="4629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515" y="1048385"/>
            <a:ext cx="2628900" cy="1057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995" y="2540000"/>
            <a:ext cx="1771650" cy="523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890" y="3575685"/>
            <a:ext cx="1771650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</a:rPr>
              <a:t>DATA ALL IMAGES</a:t>
            </a:r>
            <a:endParaRPr lang="en-US" altLang="en-GB" b="1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0" y="1908175"/>
            <a:ext cx="4314825" cy="1200150"/>
          </a:xfrm>
          <a:prstGeom prst="rect">
            <a:avLst/>
          </a:prstGeom>
        </p:spPr>
      </p:pic>
      <p:graphicFrame>
        <p:nvGraphicFramePr>
          <p:cNvPr id="5" name="Chart 4"/>
          <p:cNvGraphicFramePr/>
          <p:nvPr/>
        </p:nvGraphicFramePr>
        <p:xfrm>
          <a:off x="5380355" y="1194435"/>
          <a:ext cx="5887085" cy="3592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1066800" y="5027930"/>
            <a:ext cx="9770745" cy="9220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en-GB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used the image of 12H 4 and excluded that of 12H 3 because it only has one cell and 3 lysosomes, whereas 12H 4 has more cells and lysosomes, so it seemed more representative for the graph.</a:t>
            </a:r>
            <a:endParaRPr lang="en-US" altLang="en-GB" b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Down Arrow 6"/>
          <p:cNvSpPr/>
          <p:nvPr/>
        </p:nvSpPr>
        <p:spPr>
          <a:xfrm rot="20280000">
            <a:off x="1387475" y="2929890"/>
            <a:ext cx="292100" cy="220281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DETECTION VIDEO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91845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6675" y="952500"/>
            <a:ext cx="9255125" cy="537273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679565" y="2357755"/>
            <a:ext cx="629920" cy="5435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4453890" y="3815715"/>
            <a:ext cx="694690" cy="55943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151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679565" y="4305935"/>
            <a:ext cx="630555" cy="48514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155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5914390" y="3972560"/>
            <a:ext cx="438785" cy="40259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148</a:t>
            </a:r>
            <a:endParaRPr kumimoji="0" lang="en-US" altLang="zh-CN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cxnSp>
        <p:nvCxnSpPr>
          <p:cNvPr id="8" name="Straight Arrow Connector 7"/>
          <p:cNvCxnSpPr>
            <a:endCxn id="6" idx="3"/>
          </p:cNvCxnSpPr>
          <p:nvPr/>
        </p:nvCxnSpPr>
        <p:spPr>
          <a:xfrm flipV="1">
            <a:off x="5852795" y="4316095"/>
            <a:ext cx="125730" cy="26606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8450" y="932815"/>
            <a:ext cx="4593590" cy="2702560"/>
          </a:xfrm>
          <a:prstGeom prst="rect">
            <a:avLst/>
          </a:prstGeom>
        </p:spPr>
      </p:pic>
      <p:pic>
        <p:nvPicPr>
          <p:cNvPr id="40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580" y="799465"/>
            <a:ext cx="4241165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580" y="3980815"/>
            <a:ext cx="4241165" cy="2772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3470" y="3635375"/>
            <a:ext cx="3003550" cy="3232785"/>
          </a:xfrm>
          <a:prstGeom prst="rect">
            <a:avLst/>
          </a:prstGeom>
        </p:spPr>
      </p:pic>
      <p:sp>
        <p:nvSpPr>
          <p:cNvPr id="43" name="Oval 2"/>
          <p:cNvSpPr/>
          <p:nvPr/>
        </p:nvSpPr>
        <p:spPr>
          <a:xfrm>
            <a:off x="8619173" y="799148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1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4" name="Oval 2"/>
          <p:cNvSpPr/>
          <p:nvPr/>
        </p:nvSpPr>
        <p:spPr>
          <a:xfrm>
            <a:off x="8744268" y="1390333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2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5" name="Oval 2"/>
          <p:cNvSpPr/>
          <p:nvPr/>
        </p:nvSpPr>
        <p:spPr>
          <a:xfrm>
            <a:off x="10301923" y="1112203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3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10199370" y="1417320"/>
            <a:ext cx="231775" cy="44386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8" name="Straight Arrow Connector 47"/>
          <p:cNvCxnSpPr/>
          <p:nvPr/>
        </p:nvCxnSpPr>
        <p:spPr>
          <a:xfrm flipH="1" flipV="1">
            <a:off x="10465435" y="1473835"/>
            <a:ext cx="9525" cy="5556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0" name="Oval 2"/>
          <p:cNvSpPr/>
          <p:nvPr/>
        </p:nvSpPr>
        <p:spPr>
          <a:xfrm>
            <a:off x="11137583" y="1499553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4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" name="Oval 2"/>
          <p:cNvSpPr/>
          <p:nvPr/>
        </p:nvSpPr>
        <p:spPr>
          <a:xfrm>
            <a:off x="11246168" y="3273743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5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" name="Oval 2"/>
          <p:cNvSpPr/>
          <p:nvPr/>
        </p:nvSpPr>
        <p:spPr>
          <a:xfrm>
            <a:off x="10428923" y="3273743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6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" name="Oval 2"/>
          <p:cNvSpPr/>
          <p:nvPr/>
        </p:nvSpPr>
        <p:spPr>
          <a:xfrm>
            <a:off x="9863138" y="2912428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7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4" name="Oval 2"/>
          <p:cNvSpPr/>
          <p:nvPr/>
        </p:nvSpPr>
        <p:spPr>
          <a:xfrm>
            <a:off x="9527223" y="3355658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8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5" name="Oval 2"/>
          <p:cNvSpPr/>
          <p:nvPr/>
        </p:nvSpPr>
        <p:spPr>
          <a:xfrm>
            <a:off x="8955088" y="2812733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9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56" name="Straight Arrow Connector 55"/>
          <p:cNvCxnSpPr>
            <a:endCxn id="54" idx="0"/>
          </p:cNvCxnSpPr>
          <p:nvPr/>
        </p:nvCxnSpPr>
        <p:spPr>
          <a:xfrm flipH="1">
            <a:off x="9695180" y="2787015"/>
            <a:ext cx="31750" cy="5689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58" name="Straight Arrow Connector 57"/>
          <p:cNvCxnSpPr/>
          <p:nvPr/>
        </p:nvCxnSpPr>
        <p:spPr>
          <a:xfrm flipH="1">
            <a:off x="9575165" y="3124200"/>
            <a:ext cx="15240" cy="25590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60" name="Oval 2"/>
          <p:cNvSpPr/>
          <p:nvPr/>
        </p:nvSpPr>
        <p:spPr>
          <a:xfrm>
            <a:off x="7779385" y="1944370"/>
            <a:ext cx="450850" cy="44640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10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1" name="Oval 2"/>
          <p:cNvSpPr/>
          <p:nvPr/>
        </p:nvSpPr>
        <p:spPr>
          <a:xfrm>
            <a:off x="8184515" y="3124200"/>
            <a:ext cx="450850" cy="44640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11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2" name="Oval 2"/>
          <p:cNvSpPr/>
          <p:nvPr/>
        </p:nvSpPr>
        <p:spPr>
          <a:xfrm>
            <a:off x="7221855" y="3270885"/>
            <a:ext cx="450850" cy="44640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12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9975" y="1423670"/>
            <a:ext cx="4972050" cy="4010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26220" y="4440555"/>
            <a:ext cx="2581275" cy="106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00" y="952500"/>
            <a:ext cx="1733550" cy="1276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00" y="3171825"/>
            <a:ext cx="1762125" cy="514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610" y="952500"/>
            <a:ext cx="7001510" cy="5568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92480" y="30480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</p:tagLst>
</file>

<file path=ppt/tags/tag5.xml><?xml version="1.0" encoding="utf-8"?>
<p:tagLst xmlns:p="http://schemas.openxmlformats.org/presentationml/2006/main">
  <p:tag name="TABLE_ENDDRAG_ORIGIN_RECT" val="487*180"/>
  <p:tag name="TABLE_ENDDRAG_RECT" val="472*133*487*180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1_Green 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00206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1677</Words>
  <Application>WPS Presentation</Application>
  <PresentationFormat>Panorámica</PresentationFormat>
  <Paragraphs>201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Arial</vt:lpstr>
      <vt:lpstr>SimSun</vt:lpstr>
      <vt:lpstr>Wingdings</vt:lpstr>
      <vt:lpstr>Wingdings</vt:lpstr>
      <vt:lpstr>Arial</vt:lpstr>
      <vt:lpstr>Calibri</vt:lpstr>
      <vt:lpstr>等线</vt:lpstr>
      <vt:lpstr>Times New Roman</vt:lpstr>
      <vt:lpstr>Microsoft YaHei</vt:lpstr>
      <vt:lpstr>Arial Unicode MS</vt:lpstr>
      <vt:lpstr>1_Green Color</vt:lpstr>
      <vt:lpstr>PowerPoint 演示文稿</vt:lpstr>
      <vt:lpstr>FILES</vt:lpstr>
      <vt:lpstr>40A_UAS-TMEM1923x-HA x 71G10 40A MARCM_L3_1_Airy_010724</vt:lpstr>
      <vt:lpstr>DETECTION VIDEO</vt:lpstr>
      <vt:lpstr>SEGMENTATION</vt:lpstr>
      <vt:lpstr>MANUAL.vs.AUTOMATIC</vt:lpstr>
      <vt:lpstr>MANUAL.vs.AUTOMATIC</vt:lpstr>
      <vt:lpstr>DATASET LYSOSOMES(ORDER FOR CELL ID)</vt:lpstr>
      <vt:lpstr>40A_UAS-TMEM1923x-HA x 71G10 40A MARCM_L3_1_Airy_010724</vt:lpstr>
      <vt:lpstr>DETECTION VIDEO</vt:lpstr>
      <vt:lpstr>SEGMENTATION</vt:lpstr>
      <vt:lpstr>METRICS</vt:lpstr>
      <vt:lpstr>METRICS</vt:lpstr>
      <vt:lpstr>PowerPoint 演示文稿</vt:lpstr>
      <vt:lpstr>PowerPoint 演示文稿</vt:lpstr>
      <vt:lpstr>PowerPoint 演示文稿</vt:lpstr>
      <vt:lpstr>DATASETS</vt:lpstr>
      <vt:lpstr>TMEM-HA 6h CB airy_3_170722</vt:lpstr>
      <vt:lpstr>DETECTION VIDEO</vt:lpstr>
      <vt:lpstr>SEGMENTATION</vt:lpstr>
      <vt:lpstr>MANUAL.vs.AUTOMATIC</vt:lpstr>
      <vt:lpstr>MANUAL.vs.AUTOMATIC</vt:lpstr>
      <vt:lpstr>DATASET LYSOSOMES(ORDER FOR CELL ID)</vt:lpstr>
      <vt:lpstr>40A_UAS-TMEM192-3xHA x 40A 71G10 MARCM_around 12h - for quantification_4 Airy-CBs_300425</vt:lpstr>
      <vt:lpstr>DETECTION VIDEO</vt:lpstr>
      <vt:lpstr>SEGMENTATION</vt:lpstr>
      <vt:lpstr>MANUAL.vs.AUTOMATIC + DATASET LYSOSOMES</vt:lpstr>
      <vt:lpstr>40A_UAS-TMEM192-3xHA x 40A 71G10 MARCM_around 12h - for quantification_3 Airy-CBs_300425</vt:lpstr>
      <vt:lpstr>DETECTION VIDEO</vt:lpstr>
      <vt:lpstr> SEGMENTATION</vt:lpstr>
      <vt:lpstr> MANUAL.vs.AUTOMATIC</vt:lpstr>
      <vt:lpstr> MANUAL.vs.AUTOMATIC</vt:lpstr>
      <vt:lpstr>DATASET LYSOSOMES(ORDER FOR CELL ID)</vt:lpstr>
      <vt:lpstr>DATA ALL IMAGES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Nahuel-Hernan Ramos</dc:creator>
  <cp:lastModifiedBy>nahue</cp:lastModifiedBy>
  <cp:revision>751</cp:revision>
  <dcterms:created xsi:type="dcterms:W3CDTF">2024-11-18T13:41:00Z</dcterms:created>
  <dcterms:modified xsi:type="dcterms:W3CDTF">2025-12-02T12:31:42Z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176DB2C446424F86A31C917C84C62E6D_13</vt:lpwstr>
  </property>
  <property fmtid="{D5CDD505-2E9C-101B-9397-08002B2CF9AE}" pid="3" name="KSOProductBuildVer">
    <vt:lpwstr>2057-12.2.0.23155</vt:lpwstr>
  </property>
</Properties>
</file>